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323" r:id="rId4"/>
    <p:sldId id="277" r:id="rId5"/>
    <p:sldId id="276" r:id="rId6"/>
    <p:sldId id="3327" r:id="rId7"/>
    <p:sldId id="286" r:id="rId8"/>
    <p:sldId id="3328" r:id="rId9"/>
    <p:sldId id="290" r:id="rId10"/>
    <p:sldId id="294" r:id="rId11"/>
    <p:sldId id="321" r:id="rId12"/>
    <p:sldId id="3325" r:id="rId13"/>
    <p:sldId id="311" r:id="rId14"/>
    <p:sldId id="3329" r:id="rId15"/>
    <p:sldId id="3322" r:id="rId16"/>
    <p:sldId id="332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imsrud" initials="AG" lastIdx="3" clrIdx="0">
    <p:extLst>
      <p:ext uri="{19B8F6BF-5375-455C-9EA6-DF929625EA0E}">
        <p15:presenceInfo xmlns:p15="http://schemas.microsoft.com/office/powerpoint/2012/main" userId="f85a3dff-7d89-4dbf-9104-c8b3290d15ec" providerId="Windows Live"/>
      </p:ext>
    </p:extLst>
  </p:cmAuthor>
  <p:cmAuthor id="2" name="Lynne Wilkinson" initials="LW" lastIdx="20" clrIdx="1">
    <p:extLst>
      <p:ext uri="{19B8F6BF-5375-455C-9EA6-DF929625EA0E}">
        <p15:presenceInfo xmlns:p15="http://schemas.microsoft.com/office/powerpoint/2012/main" userId="a048b546011a2eab" providerId="Windows Live"/>
      </p:ext>
    </p:extLst>
  </p:cmAuthor>
  <p:cmAuthor id="3" name="Juliana Soares Linn" initials="JSL" lastIdx="3" clrIdx="2">
    <p:extLst>
      <p:ext uri="{19B8F6BF-5375-455C-9EA6-DF929625EA0E}">
        <p15:presenceInfo xmlns:p15="http://schemas.microsoft.com/office/powerpoint/2012/main" userId="Juliana Soares Li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CAA"/>
    <a:srgbClr val="F3A821"/>
    <a:srgbClr val="E8303B"/>
    <a:srgbClr val="EE1450"/>
    <a:srgbClr val="7A9B71"/>
    <a:srgbClr val="8F9478"/>
    <a:srgbClr val="FFCC00"/>
    <a:srgbClr val="69BE4E"/>
    <a:srgbClr val="383333"/>
    <a:srgbClr val="512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83310" autoAdjust="0"/>
  </p:normalViewPr>
  <p:slideViewPr>
    <p:cSldViewPr snapToGrid="0" snapToObjects="1">
      <p:cViewPr varScale="1">
        <p:scale>
          <a:sx n="90" d="100"/>
          <a:sy n="90" d="100"/>
        </p:scale>
        <p:origin x="240" y="5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PERFIL!$AH$46</c:f>
              <c:strCache>
                <c:ptCount val="1"/>
                <c:pt idx="0">
                  <c:v>FY19 Q1</c:v>
                </c:pt>
              </c:strCache>
            </c:strRef>
          </c:tx>
          <c:spPr>
            <a:solidFill>
              <a:srgbClr val="E8303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PERFIL!$AA$47:$AA$49</c:f>
              <c:strCache>
                <c:ptCount val="3"/>
                <c:pt idx="0">
                  <c:v>Cajueiros</c:v>
                </c:pt>
                <c:pt idx="1">
                  <c:v>Sanatório</c:v>
                </c:pt>
                <c:pt idx="2">
                  <c:v>Total</c:v>
                </c:pt>
              </c:strCache>
            </c:strRef>
          </c:cat>
          <c:val>
            <c:numRef>
              <c:f>PERFIL!$AH$47:$AH$49</c:f>
              <c:numCache>
                <c:formatCode>0.0%</c:formatCode>
                <c:ptCount val="3"/>
                <c:pt idx="0">
                  <c:v>0.91988950276243098</c:v>
                </c:pt>
                <c:pt idx="1">
                  <c:v>0.82471264367816088</c:v>
                </c:pt>
                <c:pt idx="2">
                  <c:v>0.87323943661971826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0-46C8-96E0-B163D21AB236}"/>
            </c:ext>
          </c:extLst>
        </c:ser>
        <c:ser>
          <c:idx val="7"/>
          <c:order val="7"/>
          <c:tx>
            <c:strRef>
              <c:f>PERFIL!$AI$46</c:f>
              <c:strCache>
                <c:ptCount val="1"/>
                <c:pt idx="0">
                  <c:v>FY19 Q2</c:v>
                </c:pt>
              </c:strCache>
            </c:strRef>
          </c:tx>
          <c:spPr>
            <a:solidFill>
              <a:srgbClr val="F3A82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PERFIL!$AA$47:$AA$49</c:f>
              <c:strCache>
                <c:ptCount val="3"/>
                <c:pt idx="0">
                  <c:v>Cajueiros</c:v>
                </c:pt>
                <c:pt idx="1">
                  <c:v>Sanatório</c:v>
                </c:pt>
                <c:pt idx="2">
                  <c:v>Total</c:v>
                </c:pt>
              </c:strCache>
            </c:strRef>
          </c:cat>
          <c:val>
            <c:numRef>
              <c:f>PERFIL!$AI$47:$AI$49</c:f>
              <c:numCache>
                <c:formatCode>0.0%</c:formatCode>
                <c:ptCount val="3"/>
                <c:pt idx="0">
                  <c:v>0.92091836734693877</c:v>
                </c:pt>
                <c:pt idx="1">
                  <c:v>0.76428571428571423</c:v>
                </c:pt>
                <c:pt idx="2">
                  <c:v>0.83990147783251234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0-46C8-96E0-B163D21AB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330672"/>
        <c:axId val="473330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PERFIL!$AB$46</c15:sqref>
                        </c15:formulaRef>
                      </c:ext>
                    </c:extLst>
                    <c:strCache>
                      <c:ptCount val="1"/>
                      <c:pt idx="0">
                        <c:v>FY17 Q3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PERFIL!$AA$47:$AA$49</c15:sqref>
                        </c15:formulaRef>
                      </c:ext>
                    </c:extLst>
                    <c:strCache>
                      <c:ptCount val="3"/>
                      <c:pt idx="0">
                        <c:v>Cajueiros</c:v>
                      </c:pt>
                      <c:pt idx="1">
                        <c:v>Sanatório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PERFIL!$AB$47:$AB$49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0.35978835978835977</c:v>
                      </c:pt>
                      <c:pt idx="1">
                        <c:v>0.22335766423357664</c:v>
                      </c:pt>
                      <c:pt idx="2">
                        <c:v>0.27187206020696142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990-46C8-96E0-B163D21AB23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PERFIL!$AC$46</c15:sqref>
                        </c15:formulaRef>
                      </c:ext>
                    </c:extLst>
                    <c:strCache>
                      <c:ptCount val="1"/>
                      <c:pt idx="0">
                        <c:v>FY17 Q4</c:v>
                      </c:pt>
                    </c:strCache>
                  </c:strRef>
                </c:tx>
                <c:spPr>
                  <a:solidFill>
                    <a:srgbClr val="99FFCC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PERFIL!$AA$47:$AA$49</c15:sqref>
                        </c15:formulaRef>
                      </c:ext>
                    </c:extLst>
                    <c:strCache>
                      <c:ptCount val="3"/>
                      <c:pt idx="0">
                        <c:v>Cajueiros</c:v>
                      </c:pt>
                      <c:pt idx="1">
                        <c:v>Sanatório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PERFIL!$AC$47:$AC$49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0.52131147540983602</c:v>
                      </c:pt>
                      <c:pt idx="1">
                        <c:v>0.47627737226277372</c:v>
                      </c:pt>
                      <c:pt idx="2">
                        <c:v>0.49237983587338802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990-46C8-96E0-B163D21AB23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PERFIL!$AD$46</c15:sqref>
                        </c15:formulaRef>
                      </c:ext>
                    </c:extLst>
                    <c:strCache>
                      <c:ptCount val="1"/>
                      <c:pt idx="0">
                        <c:v>FY18 Q1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rgbClr val="FFCC66">
                          <a:tint val="66000"/>
                          <a:satMod val="160000"/>
                        </a:srgbClr>
                      </a:gs>
                      <a:gs pos="50000">
                        <a:srgbClr val="FFCC66">
                          <a:tint val="44500"/>
                          <a:satMod val="160000"/>
                        </a:srgbClr>
                      </a:gs>
                      <a:gs pos="100000">
                        <a:srgbClr val="FFCC66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PERFIL!$AA$47:$AA$49</c15:sqref>
                        </c15:formulaRef>
                      </c:ext>
                    </c:extLst>
                    <c:strCache>
                      <c:ptCount val="3"/>
                      <c:pt idx="0">
                        <c:v>Cajueiros</c:v>
                      </c:pt>
                      <c:pt idx="1">
                        <c:v>Sanatório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PERFIL!$AD$47:$AD$49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0.51636363636363636</c:v>
                      </c:pt>
                      <c:pt idx="1">
                        <c:v>0.31004901960784315</c:v>
                      </c:pt>
                      <c:pt idx="2">
                        <c:v>0.36205316223648032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990-46C8-96E0-B163D21AB23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PERFIL!$AE$46</c15:sqref>
                        </c15:formulaRef>
                      </c:ext>
                    </c:extLst>
                    <c:strCache>
                      <c:ptCount val="1"/>
                      <c:pt idx="0">
                        <c:v>FY18 Q2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rgbClr val="00B050">
                          <a:tint val="66000"/>
                          <a:satMod val="160000"/>
                        </a:srgbClr>
                      </a:gs>
                      <a:gs pos="50000">
                        <a:srgbClr val="00B050">
                          <a:tint val="44500"/>
                          <a:satMod val="160000"/>
                        </a:srgbClr>
                      </a:gs>
                      <a:gs pos="100000">
                        <a:srgbClr val="00B05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PERFIL!$AA$47:$AA$49</c15:sqref>
                        </c15:formulaRef>
                      </c:ext>
                    </c:extLst>
                    <c:strCache>
                      <c:ptCount val="3"/>
                      <c:pt idx="0">
                        <c:v>Cajueiros</c:v>
                      </c:pt>
                      <c:pt idx="1">
                        <c:v>Sanatório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PERFIL!$AE$47:$AE$49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0.53665689149560114</c:v>
                      </c:pt>
                      <c:pt idx="1">
                        <c:v>0.24065934065934066</c:v>
                      </c:pt>
                      <c:pt idx="2">
                        <c:v>0.32134292565947242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990-46C8-96E0-B163D21AB23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PERFIL!$AF$46</c15:sqref>
                        </c15:formulaRef>
                      </c:ext>
                    </c:extLst>
                    <c:strCache>
                      <c:ptCount val="1"/>
                      <c:pt idx="0">
                        <c:v>FY18 Q3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chemeClr val="accent4">
                          <a:lumMod val="50000"/>
                          <a:tint val="66000"/>
                          <a:satMod val="160000"/>
                        </a:schemeClr>
                      </a:gs>
                      <a:gs pos="50000">
                        <a:schemeClr val="accent4">
                          <a:lumMod val="50000"/>
                          <a:tint val="44500"/>
                          <a:satMod val="160000"/>
                        </a:schemeClr>
                      </a:gs>
                      <a:gs pos="100000">
                        <a:schemeClr val="accent4">
                          <a:lumMod val="50000"/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PERFIL!$AA$47:$AA$49</c15:sqref>
                        </c15:formulaRef>
                      </c:ext>
                    </c:extLst>
                    <c:strCache>
                      <c:ptCount val="3"/>
                      <c:pt idx="0">
                        <c:v>Cajueiros</c:v>
                      </c:pt>
                      <c:pt idx="1">
                        <c:v>Sanatório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PERFIL!$AF$47:$AF$49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0.66326530612244894</c:v>
                      </c:pt>
                      <c:pt idx="1">
                        <c:v>0.76666666666666672</c:v>
                      </c:pt>
                      <c:pt idx="2">
                        <c:v>0.7217294900221729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990-46C8-96E0-B163D21AB23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PERFIL!$AG$46</c15:sqref>
                        </c15:formulaRef>
                      </c:ext>
                    </c:extLst>
                    <c:strCache>
                      <c:ptCount val="1"/>
                      <c:pt idx="0">
                        <c:v>FY18 Q4</c:v>
                      </c:pt>
                    </c:strCache>
                  </c:strRef>
                </c:tx>
                <c:spPr>
                  <a:gradFill flip="none" rotWithShape="1">
                    <a:gsLst>
                      <a:gs pos="0">
                        <a:srgbClr val="FF0066">
                          <a:tint val="66000"/>
                          <a:satMod val="160000"/>
                        </a:srgbClr>
                      </a:gs>
                      <a:gs pos="50000">
                        <a:srgbClr val="FF0066">
                          <a:tint val="44500"/>
                          <a:satMod val="160000"/>
                        </a:srgbClr>
                      </a:gs>
                      <a:gs pos="100000">
                        <a:srgbClr val="FF0066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PERFIL!$AA$47:$AA$49</c15:sqref>
                        </c15:formulaRef>
                      </c:ext>
                    </c:extLst>
                    <c:strCache>
                      <c:ptCount val="3"/>
                      <c:pt idx="0">
                        <c:v>Cajueiros</c:v>
                      </c:pt>
                      <c:pt idx="1">
                        <c:v>Sanatório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PERFIL!$AG$47:$AG$49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0.90730337078651691</c:v>
                      </c:pt>
                      <c:pt idx="1">
                        <c:v>0.89663461538461542</c:v>
                      </c:pt>
                      <c:pt idx="2">
                        <c:v>0.9015544041450777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990-46C8-96E0-B163D21AB236}"/>
                  </c:ext>
                </c:extLst>
              </c15:ser>
            </c15:filteredBarSeries>
          </c:ext>
        </c:extLst>
      </c:barChart>
      <c:catAx>
        <c:axId val="47333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73330016"/>
        <c:crosses val="autoZero"/>
        <c:auto val="1"/>
        <c:lblAlgn val="ctr"/>
        <c:lblOffset val="100"/>
        <c:noMultiLvlLbl val="0"/>
      </c:catAx>
      <c:valAx>
        <c:axId val="4733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b="1">
                    <a:latin typeface="Franklin Gothic Book" panose="020B0503020102020204" pitchFamily="34" charset="0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6.2500005126312754E-3"/>
              <c:y val="0.36956203020254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7333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 sz="14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Identification</a:t>
            </a:r>
            <a:r>
              <a:rPr lang="en-US" sz="2000" b="1" baseline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of </a:t>
            </a:r>
            <a:r>
              <a:rPr lang="en-US" sz="2000" b="1">
                <a:solidFill>
                  <a:sysClr val="windowText" lastClr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HIV+ Clients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'HIV+'!$A$6</c:f>
              <c:strCache>
                <c:ptCount val="1"/>
                <c:pt idx="0">
                  <c:v>under-15 years</c:v>
                </c:pt>
              </c:strCache>
            </c:strRef>
          </c:tx>
          <c:spPr>
            <a:solidFill>
              <a:srgbClr val="105C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'HIV+'!$B$4:$E$5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Total HIV+, Female</c:v>
                  </c:pt>
                  <c:pt idx="2">
                    <c:v>Total HIV+, Male</c:v>
                  </c:pt>
                </c:lvl>
              </c:multiLvlStrCache>
            </c:multiLvlStrRef>
          </c:cat>
          <c:val>
            <c:numRef>
              <c:f>'HIV+'!$B$6:$E$6</c:f>
              <c:numCache>
                <c:formatCode>General</c:formatCode>
                <c:ptCount val="4"/>
                <c:pt idx="0">
                  <c:v>22</c:v>
                </c:pt>
                <c:pt idx="1">
                  <c:v>121</c:v>
                </c:pt>
                <c:pt idx="2">
                  <c:v>22</c:v>
                </c:pt>
                <c:pt idx="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3-4B86-B5A7-207702EE05DD}"/>
            </c:ext>
          </c:extLst>
        </c:ser>
        <c:ser>
          <c:idx val="1"/>
          <c:order val="1"/>
          <c:tx>
            <c:strRef>
              <c:f>'HIV+'!$A$7</c:f>
              <c:strCache>
                <c:ptCount val="1"/>
                <c:pt idx="0">
                  <c:v>15-24 years</c:v>
                </c:pt>
              </c:strCache>
            </c:strRef>
          </c:tx>
          <c:spPr>
            <a:solidFill>
              <a:srgbClr val="F3A8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'HIV+'!$B$4:$E$5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Total HIV+, Female</c:v>
                  </c:pt>
                  <c:pt idx="2">
                    <c:v>Total HIV+, Male</c:v>
                  </c:pt>
                </c:lvl>
              </c:multiLvlStrCache>
            </c:multiLvlStrRef>
          </c:cat>
          <c:val>
            <c:numRef>
              <c:f>'HIV+'!$B$7:$E$7</c:f>
              <c:numCache>
                <c:formatCode>General</c:formatCode>
                <c:ptCount val="4"/>
                <c:pt idx="0">
                  <c:v>239</c:v>
                </c:pt>
                <c:pt idx="1">
                  <c:v>254</c:v>
                </c:pt>
                <c:pt idx="2">
                  <c:v>56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3-4B86-B5A7-207702EE05DD}"/>
            </c:ext>
          </c:extLst>
        </c:ser>
        <c:ser>
          <c:idx val="2"/>
          <c:order val="2"/>
          <c:tx>
            <c:strRef>
              <c:f>'HIV+'!$A$8</c:f>
              <c:strCache>
                <c:ptCount val="1"/>
                <c:pt idx="0">
                  <c:v>25 years &amp; above</c:v>
                </c:pt>
              </c:strCache>
            </c:strRef>
          </c:tx>
          <c:spPr>
            <a:solidFill>
              <a:srgbClr val="E830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'HIV+'!$B$4:$E$5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Total HIV+, Female</c:v>
                  </c:pt>
                  <c:pt idx="2">
                    <c:v>Total HIV+, Male</c:v>
                  </c:pt>
                </c:lvl>
              </c:multiLvlStrCache>
            </c:multiLvlStrRef>
          </c:cat>
          <c:val>
            <c:numRef>
              <c:f>'HIV+'!$B$8:$E$8</c:f>
              <c:numCache>
                <c:formatCode>General</c:formatCode>
                <c:ptCount val="4"/>
                <c:pt idx="0">
                  <c:v>998</c:v>
                </c:pt>
                <c:pt idx="1">
                  <c:v>1749</c:v>
                </c:pt>
                <c:pt idx="2">
                  <c:v>426</c:v>
                </c:pt>
                <c:pt idx="3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D3-4B86-B5A7-207702EE0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2250448"/>
        <c:axId val="207225336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'HIV+'!#REF!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'HIV+'!$B$4:$E$5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Q2 2018</c:v>
                        </c:pt>
                        <c:pt idx="1">
                          <c:v>Q2 2019</c:v>
                        </c:pt>
                        <c:pt idx="2">
                          <c:v>Q2 2018</c:v>
                        </c:pt>
                        <c:pt idx="3">
                          <c:v>Q2 2019</c:v>
                        </c:pt>
                      </c:lvl>
                      <c:lvl>
                        <c:pt idx="0">
                          <c:v>Total HIV+, Female</c:v>
                        </c:pt>
                        <c:pt idx="2">
                          <c:v>Total HIV+, Male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'HIV+'!#REF!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AD3-4B86-B5A7-207702EE05DD}"/>
                  </c:ext>
                </c:extLst>
              </c15:ser>
            </c15:filteredBarSeries>
          </c:ext>
        </c:extLst>
      </c:barChart>
      <c:catAx>
        <c:axId val="207225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072253360"/>
        <c:crosses val="autoZero"/>
        <c:auto val="1"/>
        <c:lblAlgn val="ctr"/>
        <c:lblOffset val="100"/>
        <c:noMultiLvlLbl val="0"/>
      </c:catAx>
      <c:valAx>
        <c:axId val="207225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07225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Clients</a:t>
            </a:r>
            <a:r>
              <a:rPr lang="en-US" sz="2000" b="1" baseline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newly initiated on ART</a:t>
            </a:r>
            <a:endParaRPr lang="en-US" sz="2000" b="1">
              <a:solidFill>
                <a:sysClr val="windowText" lastClr="00000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on ART'!$H$6</c:f>
              <c:strCache>
                <c:ptCount val="1"/>
                <c:pt idx="0">
                  <c:v>under-15 years</c:v>
                </c:pt>
              </c:strCache>
            </c:strRef>
          </c:tx>
          <c:spPr>
            <a:solidFill>
              <a:srgbClr val="105C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'new on ART'!$I$4:$L$5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New on ART, Female</c:v>
                  </c:pt>
                  <c:pt idx="2">
                    <c:v>New on ART, Male</c:v>
                  </c:pt>
                </c:lvl>
              </c:multiLvlStrCache>
            </c:multiLvlStrRef>
          </c:cat>
          <c:val>
            <c:numRef>
              <c:f>'new on ART'!$I$6:$L$6</c:f>
              <c:numCache>
                <c:formatCode>General</c:formatCode>
                <c:ptCount val="4"/>
                <c:pt idx="0">
                  <c:v>18</c:v>
                </c:pt>
                <c:pt idx="1">
                  <c:v>117</c:v>
                </c:pt>
                <c:pt idx="2">
                  <c:v>20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3-49AC-92F7-5AC9001BD9C3}"/>
            </c:ext>
          </c:extLst>
        </c:ser>
        <c:ser>
          <c:idx val="1"/>
          <c:order val="1"/>
          <c:tx>
            <c:strRef>
              <c:f>'new on ART'!$H$7</c:f>
              <c:strCache>
                <c:ptCount val="1"/>
                <c:pt idx="0">
                  <c:v>15-24 years</c:v>
                </c:pt>
              </c:strCache>
            </c:strRef>
          </c:tx>
          <c:spPr>
            <a:solidFill>
              <a:srgbClr val="F3A8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'new on ART'!$I$4:$L$5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New on ART, Female</c:v>
                  </c:pt>
                  <c:pt idx="2">
                    <c:v>New on ART, Male</c:v>
                  </c:pt>
                </c:lvl>
              </c:multiLvlStrCache>
            </c:multiLvlStrRef>
          </c:cat>
          <c:val>
            <c:numRef>
              <c:f>'new on ART'!$I$7:$L$7</c:f>
              <c:numCache>
                <c:formatCode>General</c:formatCode>
                <c:ptCount val="4"/>
                <c:pt idx="0">
                  <c:v>217</c:v>
                </c:pt>
                <c:pt idx="1">
                  <c:v>259</c:v>
                </c:pt>
                <c:pt idx="2">
                  <c:v>47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3-49AC-92F7-5AC9001BD9C3}"/>
            </c:ext>
          </c:extLst>
        </c:ser>
        <c:ser>
          <c:idx val="2"/>
          <c:order val="2"/>
          <c:tx>
            <c:strRef>
              <c:f>'new on ART'!$H$8</c:f>
              <c:strCache>
                <c:ptCount val="1"/>
                <c:pt idx="0">
                  <c:v>25 years &amp; above</c:v>
                </c:pt>
              </c:strCache>
            </c:strRef>
          </c:tx>
          <c:spPr>
            <a:solidFill>
              <a:srgbClr val="E830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'new on ART'!$I$4:$L$5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New on ART, Female</c:v>
                  </c:pt>
                  <c:pt idx="2">
                    <c:v>New on ART, Male</c:v>
                  </c:pt>
                </c:lvl>
              </c:multiLvlStrCache>
            </c:multiLvlStrRef>
          </c:cat>
          <c:val>
            <c:numRef>
              <c:f>'new on ART'!$I$8:$L$8</c:f>
              <c:numCache>
                <c:formatCode>General</c:formatCode>
                <c:ptCount val="4"/>
                <c:pt idx="0">
                  <c:v>939</c:v>
                </c:pt>
                <c:pt idx="1">
                  <c:v>1700</c:v>
                </c:pt>
                <c:pt idx="2">
                  <c:v>416</c:v>
                </c:pt>
                <c:pt idx="3">
                  <c:v>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E3-49AC-92F7-5AC9001BD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117935"/>
        <c:axId val="470112527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'TX_new data'!#REF!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'new on ART'!$I$4:$L$5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Q2 2018</c:v>
                        </c:pt>
                        <c:pt idx="1">
                          <c:v>Q2 2019</c:v>
                        </c:pt>
                        <c:pt idx="2">
                          <c:v>Q2 2018</c:v>
                        </c:pt>
                        <c:pt idx="3">
                          <c:v>Q2 2019</c:v>
                        </c:pt>
                      </c:lvl>
                      <c:lvl>
                        <c:pt idx="0">
                          <c:v>New on ART, Female</c:v>
                        </c:pt>
                        <c:pt idx="2">
                          <c:v>New on ART, Male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'TX_new data'!#REF!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EE3-49AC-92F7-5AC9001BD9C3}"/>
                  </c:ext>
                </c:extLst>
              </c15:ser>
            </c15:filteredBarSeries>
          </c:ext>
        </c:extLst>
      </c:barChart>
      <c:catAx>
        <c:axId val="4701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70112527"/>
        <c:crosses val="autoZero"/>
        <c:auto val="1"/>
        <c:lblAlgn val="ctr"/>
        <c:lblOffset val="100"/>
        <c:noMultiLvlLbl val="0"/>
      </c:catAx>
      <c:valAx>
        <c:axId val="47011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701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Linkage!$A$13</c:f>
              <c:strCache>
                <c:ptCount val="1"/>
                <c:pt idx="0">
                  <c:v>under-15 years</c:v>
                </c:pt>
              </c:strCache>
            </c:strRef>
          </c:tx>
          <c:spPr>
            <a:solidFill>
              <a:srgbClr val="105C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Linkage!$B$11:$E$12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Linkage, Female</c:v>
                  </c:pt>
                  <c:pt idx="2">
                    <c:v>Linkage, Male</c:v>
                  </c:pt>
                </c:lvl>
              </c:multiLvlStrCache>
            </c:multiLvlStrRef>
          </c:cat>
          <c:val>
            <c:numRef>
              <c:f>Linkage!$B$13:$E$13</c:f>
              <c:numCache>
                <c:formatCode>0%</c:formatCode>
                <c:ptCount val="4"/>
                <c:pt idx="0">
                  <c:v>0.81818181818181823</c:v>
                </c:pt>
                <c:pt idx="1">
                  <c:v>0.96694214876033058</c:v>
                </c:pt>
                <c:pt idx="2">
                  <c:v>0.90909090909090906</c:v>
                </c:pt>
                <c:pt idx="3">
                  <c:v>0.92920353982300885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7-4145-ABFD-242D0FF50B51}"/>
            </c:ext>
          </c:extLst>
        </c:ser>
        <c:ser>
          <c:idx val="1"/>
          <c:order val="1"/>
          <c:tx>
            <c:strRef>
              <c:f>Linkage!$A$14</c:f>
              <c:strCache>
                <c:ptCount val="1"/>
                <c:pt idx="0">
                  <c:v>15-24 years</c:v>
                </c:pt>
              </c:strCache>
            </c:strRef>
          </c:tx>
          <c:spPr>
            <a:solidFill>
              <a:srgbClr val="F3A82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9658597144630213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7-4145-ABFD-242D0FF50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Linkage!$B$11:$E$12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Linkage, Female</c:v>
                  </c:pt>
                  <c:pt idx="2">
                    <c:v>Linkage, Male</c:v>
                  </c:pt>
                </c:lvl>
              </c:multiLvlStrCache>
            </c:multiLvlStrRef>
          </c:cat>
          <c:val>
            <c:numRef>
              <c:f>Linkage!$B$14:$E$14</c:f>
              <c:numCache>
                <c:formatCode>0%</c:formatCode>
                <c:ptCount val="4"/>
                <c:pt idx="0">
                  <c:v>0.90794979079497906</c:v>
                </c:pt>
                <c:pt idx="1">
                  <c:v>1.0196850393700787</c:v>
                </c:pt>
                <c:pt idx="2">
                  <c:v>0.8392857142857143</c:v>
                </c:pt>
                <c:pt idx="3">
                  <c:v>0.86813186813186816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7-4145-ABFD-242D0FF50B51}"/>
            </c:ext>
          </c:extLst>
        </c:ser>
        <c:ser>
          <c:idx val="2"/>
          <c:order val="2"/>
          <c:tx>
            <c:strRef>
              <c:f>Linkage!$A$15</c:f>
              <c:strCache>
                <c:ptCount val="1"/>
                <c:pt idx="0">
                  <c:v>25-49 years</c:v>
                </c:pt>
              </c:strCache>
            </c:strRef>
          </c:tx>
          <c:spPr>
            <a:solidFill>
              <a:srgbClr val="E8303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359456167926192E-3"/>
                  <c:y val="-2.4209996364687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F7-4145-ABFD-242D0FF50B51}"/>
                </c:ext>
              </c:extLst>
            </c:dLbl>
            <c:dLbl>
              <c:idx val="1"/>
              <c:layout>
                <c:manualLayout>
                  <c:x val="5.12276063770586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F7-4145-ABFD-242D0FF50B51}"/>
                </c:ext>
              </c:extLst>
            </c:dLbl>
            <c:dLbl>
              <c:idx val="2"/>
              <c:layout>
                <c:manualLayout>
                  <c:x val="9.9317194289260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F7-4145-ABFD-242D0FF50B51}"/>
                </c:ext>
              </c:extLst>
            </c:dLbl>
            <c:dLbl>
              <c:idx val="3"/>
              <c:layout>
                <c:manualLayout>
                  <c:x val="-6.5500522271697437E-4"/>
                  <c:y val="5.37719269651130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66521373534902E-2"/>
                      <c:h val="5.6966121446110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4F7-4145-ABFD-242D0FF50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Linkage!$B$11:$E$12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Linkage, Female</c:v>
                  </c:pt>
                  <c:pt idx="2">
                    <c:v>Linkage, Male</c:v>
                  </c:pt>
                </c:lvl>
              </c:multiLvlStrCache>
            </c:multiLvlStrRef>
          </c:cat>
          <c:val>
            <c:numRef>
              <c:f>Linkage!$B$15:$E$15</c:f>
              <c:numCache>
                <c:formatCode>0%</c:formatCode>
                <c:ptCount val="4"/>
                <c:pt idx="0">
                  <c:v>0.9408817635270541</c:v>
                </c:pt>
                <c:pt idx="1">
                  <c:v>0.97198399085191534</c:v>
                </c:pt>
                <c:pt idx="2">
                  <c:v>0.97652582159624413</c:v>
                </c:pt>
                <c:pt idx="3">
                  <c:v>0.9764816556914393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7-4145-ABFD-242D0FF50B51}"/>
            </c:ext>
          </c:extLst>
        </c:ser>
        <c:ser>
          <c:idx val="3"/>
          <c:order val="3"/>
          <c:tx>
            <c:strRef>
              <c:f>Linkage!$A$16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Linkage!$B$11:$E$12</c:f>
              <c:multiLvlStrCache>
                <c:ptCount val="4"/>
                <c:lvl>
                  <c:pt idx="0">
                    <c:v>Q2 2018</c:v>
                  </c:pt>
                  <c:pt idx="1">
                    <c:v>Q2 2019</c:v>
                  </c:pt>
                  <c:pt idx="2">
                    <c:v>Q2 2018</c:v>
                  </c:pt>
                  <c:pt idx="3">
                    <c:v>Q2 2019</c:v>
                  </c:pt>
                </c:lvl>
                <c:lvl>
                  <c:pt idx="0">
                    <c:v>Linkage, Female</c:v>
                  </c:pt>
                  <c:pt idx="2">
                    <c:v>Linkage, Male</c:v>
                  </c:pt>
                </c:lvl>
              </c:multiLvlStrCache>
            </c:multiLvlStrRef>
          </c:cat>
          <c:val>
            <c:numRef>
              <c:f>Linkage!$B$16:$E$16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44F7-4145-ABFD-242D0FF50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777840"/>
        <c:axId val="2026779920"/>
      </c:barChart>
      <c:catAx>
        <c:axId val="20267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026779920"/>
        <c:crosses val="autoZero"/>
        <c:auto val="1"/>
        <c:lblAlgn val="ctr"/>
        <c:lblOffset val="100"/>
        <c:noMultiLvlLbl val="0"/>
      </c:catAx>
      <c:valAx>
        <c:axId val="2026779920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02677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0B50F-F3CC-4377-B3B6-2032CE9A5B2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9856A-3954-40F9-9B86-B17081F28963}">
      <dgm:prSet phldrT="[Text]" custT="1"/>
      <dgm:spPr>
        <a:xfrm>
          <a:off x="6149619" y="147857"/>
          <a:ext cx="1882016" cy="18820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  <a:p>
          <a:pPr>
            <a:spcAft>
              <a:spcPts val="0"/>
            </a:spcAft>
            <a:buNone/>
          </a:pPr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PUSH</a:t>
          </a:r>
        </a:p>
        <a:p>
          <a:pPr>
            <a:spcAft>
              <a:spcPct val="35000"/>
            </a:spcAft>
            <a:buNone/>
          </a:pPr>
          <a:r>
            <a:rPr lang="en-US" sz="1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Community Efforts to Identify, Encourage and Accompany to clinic</a:t>
          </a:r>
        </a:p>
        <a:p>
          <a:pPr>
            <a:spcAft>
              <a:spcPct val="35000"/>
            </a:spcAft>
            <a:buNone/>
          </a:pPr>
          <a:endParaRPr lang="en-US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AA8482A1-30A2-4D2F-AFF8-A2CF15F4BA7C}" type="parTrans" cxnId="{2187D6AB-F1D8-4222-84EE-D00CA72E86D6}">
      <dgm:prSet/>
      <dgm:spPr/>
      <dgm:t>
        <a:bodyPr/>
        <a:lstStyle/>
        <a:p>
          <a:endParaRPr lang="en-US"/>
        </a:p>
      </dgm:t>
    </dgm:pt>
    <dgm:pt modelId="{7E333577-9268-4939-9DED-921BF5756552}" type="sibTrans" cxnId="{2187D6AB-F1D8-4222-84EE-D00CA72E86D6}">
      <dgm:prSet/>
      <dgm:spPr>
        <a:xfrm>
          <a:off x="3354172" y="-716270"/>
          <a:ext cx="4454131" cy="4454131"/>
        </a:xfrm>
        <a:prstGeom prst="circularArrow">
          <a:avLst>
            <a:gd name="adj1" fmla="val 8239"/>
            <a:gd name="adj2" fmla="val 575344"/>
            <a:gd name="adj3" fmla="val 3333905"/>
            <a:gd name="adj4" fmla="val 988972"/>
            <a:gd name="adj5" fmla="val 9613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5786679-2CB7-48AF-9C41-4628253CAEAC}">
      <dgm:prSet phldrT="[Text]" custT="1"/>
      <dgm:spPr>
        <a:xfrm>
          <a:off x="4467933" y="2056774"/>
          <a:ext cx="1882016" cy="27677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PULL</a:t>
          </a:r>
        </a:p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Clinic Efforts to </a:t>
          </a:r>
        </a:p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TEST &amp; START </a:t>
          </a:r>
        </a:p>
      </dgm:t>
    </dgm:pt>
    <dgm:pt modelId="{F089BF40-505C-471E-B3B7-A4555273697B}" type="parTrans" cxnId="{E576A480-0B5B-47F5-BDB6-38B5E3DCFF3C}">
      <dgm:prSet/>
      <dgm:spPr/>
      <dgm:t>
        <a:bodyPr/>
        <a:lstStyle/>
        <a:p>
          <a:endParaRPr lang="en-US"/>
        </a:p>
      </dgm:t>
    </dgm:pt>
    <dgm:pt modelId="{F0E46D3B-8A9E-460C-8CAE-1B5D62C26906}" type="sibTrans" cxnId="{E576A480-0B5B-47F5-BDB6-38B5E3DCFF3C}">
      <dgm:prSet/>
      <dgm:spPr>
        <a:xfrm>
          <a:off x="3178535" y="-796165"/>
          <a:ext cx="4454131" cy="4454131"/>
        </a:xfrm>
        <a:prstGeom prst="circularArrow">
          <a:avLst>
            <a:gd name="adj1" fmla="val 8239"/>
            <a:gd name="adj2" fmla="val 575344"/>
            <a:gd name="adj3" fmla="val 9077995"/>
            <a:gd name="adj4" fmla="val 7249949"/>
            <a:gd name="adj5" fmla="val 9613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A5BD12E-C2B9-4C9F-9787-6C64738D392D}">
      <dgm:prSet phldrT="[Text]" custT="1"/>
      <dgm:spPr>
        <a:xfrm>
          <a:off x="2980850" y="147857"/>
          <a:ext cx="1882016" cy="18820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HOLD ON</a:t>
          </a:r>
        </a:p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Community and Clinic Efforts to Retain in Care </a:t>
          </a:r>
        </a:p>
      </dgm:t>
    </dgm:pt>
    <dgm:pt modelId="{990ED737-DB4A-4D0E-9756-DCD873941184}" type="parTrans" cxnId="{CAC390C6-6954-4338-8258-8F020C9FAEA1}">
      <dgm:prSet/>
      <dgm:spPr/>
      <dgm:t>
        <a:bodyPr/>
        <a:lstStyle/>
        <a:p>
          <a:endParaRPr lang="en-US"/>
        </a:p>
      </dgm:t>
    </dgm:pt>
    <dgm:pt modelId="{55E48DCA-6D67-4467-A23E-1D5A1E5F5602}" type="sibTrans" cxnId="{CAC390C6-6954-4338-8258-8F020C9FAEA1}">
      <dgm:prSet/>
      <dgm:spPr>
        <a:xfrm>
          <a:off x="3279177" y="-223455"/>
          <a:ext cx="4454131" cy="4454131"/>
        </a:xfrm>
        <a:prstGeom prst="circularArrow">
          <a:avLst>
            <a:gd name="adj1" fmla="val 8239"/>
            <a:gd name="adj2" fmla="val 575344"/>
            <a:gd name="adj3" fmla="val 16860024"/>
            <a:gd name="adj4" fmla="val 14964632"/>
            <a:gd name="adj5" fmla="val 9613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1ED0168-F8AB-4460-886C-9752A7B3996B}" type="pres">
      <dgm:prSet presAssocID="{AE80B50F-F3CC-4377-B3B6-2032CE9A5B29}" presName="cycle" presStyleCnt="0">
        <dgm:presLayoutVars>
          <dgm:dir/>
          <dgm:resizeHandles val="exact"/>
        </dgm:presLayoutVars>
      </dgm:prSet>
      <dgm:spPr/>
    </dgm:pt>
    <dgm:pt modelId="{5242EDA2-F62D-4D03-A501-40ED28030807}" type="pres">
      <dgm:prSet presAssocID="{F4A9856A-3954-40F9-9B86-B17081F28963}" presName="dummy" presStyleCnt="0"/>
      <dgm:spPr/>
    </dgm:pt>
    <dgm:pt modelId="{7BC4286F-FBE4-4D69-93E8-F7DE998ABB72}" type="pres">
      <dgm:prSet presAssocID="{F4A9856A-3954-40F9-9B86-B17081F28963}" presName="node" presStyleLbl="revTx" presStyleIdx="0" presStyleCnt="3">
        <dgm:presLayoutVars>
          <dgm:bulletEnabled val="1"/>
        </dgm:presLayoutVars>
      </dgm:prSet>
      <dgm:spPr/>
    </dgm:pt>
    <dgm:pt modelId="{5AA9A04C-F4D7-4F00-A222-5A9FC8044F31}" type="pres">
      <dgm:prSet presAssocID="{7E333577-9268-4939-9DED-921BF5756552}" presName="sibTrans" presStyleLbl="node1" presStyleIdx="0" presStyleCnt="3"/>
      <dgm:spPr/>
    </dgm:pt>
    <dgm:pt modelId="{26CBBC19-CC35-415C-A0C7-6F243C73D66C}" type="pres">
      <dgm:prSet presAssocID="{45786679-2CB7-48AF-9C41-4628253CAEAC}" presName="dummy" presStyleCnt="0"/>
      <dgm:spPr/>
    </dgm:pt>
    <dgm:pt modelId="{763509FB-9032-4287-B5AE-561962015363}" type="pres">
      <dgm:prSet presAssocID="{45786679-2CB7-48AF-9C41-4628253CAEAC}" presName="node" presStyleLbl="revTx" presStyleIdx="1" presStyleCnt="3" custScaleY="147062" custRadScaleRad="78728" custRadScaleInc="9684">
        <dgm:presLayoutVars>
          <dgm:bulletEnabled val="1"/>
        </dgm:presLayoutVars>
      </dgm:prSet>
      <dgm:spPr/>
    </dgm:pt>
    <dgm:pt modelId="{818D9EEB-361D-48B8-AF0A-D45790B7D296}" type="pres">
      <dgm:prSet presAssocID="{F0E46D3B-8A9E-460C-8CAE-1B5D62C26906}" presName="sibTrans" presStyleLbl="node1" presStyleIdx="1" presStyleCnt="3"/>
      <dgm:spPr/>
    </dgm:pt>
    <dgm:pt modelId="{6DCB2960-EA8A-4FCB-B76F-841489365246}" type="pres">
      <dgm:prSet presAssocID="{0A5BD12E-C2B9-4C9F-9787-6C64738D392D}" presName="dummy" presStyleCnt="0"/>
      <dgm:spPr/>
    </dgm:pt>
    <dgm:pt modelId="{CE3ACF09-8F2D-4512-86D0-BEB975BDF60B}" type="pres">
      <dgm:prSet presAssocID="{0A5BD12E-C2B9-4C9F-9787-6C64738D392D}" presName="node" presStyleLbl="revTx" presStyleIdx="2" presStyleCnt="3">
        <dgm:presLayoutVars>
          <dgm:bulletEnabled val="1"/>
        </dgm:presLayoutVars>
      </dgm:prSet>
      <dgm:spPr/>
    </dgm:pt>
    <dgm:pt modelId="{965B0F34-D1E4-41C3-8381-C310CA331544}" type="pres">
      <dgm:prSet presAssocID="{55E48DCA-6D67-4467-A23E-1D5A1E5F5602}" presName="sibTrans" presStyleLbl="node1" presStyleIdx="2" presStyleCnt="3"/>
      <dgm:spPr/>
    </dgm:pt>
  </dgm:ptLst>
  <dgm:cxnLst>
    <dgm:cxn modelId="{3E3D1227-343D-468D-A9D3-D1BCFEDF16E7}" type="presOf" srcId="{F4A9856A-3954-40F9-9B86-B17081F28963}" destId="{7BC4286F-FBE4-4D69-93E8-F7DE998ABB72}" srcOrd="0" destOrd="0" presId="urn:microsoft.com/office/officeart/2005/8/layout/cycle1"/>
    <dgm:cxn modelId="{21F63331-B679-48E0-9C01-E2855780008D}" type="presOf" srcId="{55E48DCA-6D67-4467-A23E-1D5A1E5F5602}" destId="{965B0F34-D1E4-41C3-8381-C310CA331544}" srcOrd="0" destOrd="0" presId="urn:microsoft.com/office/officeart/2005/8/layout/cycle1"/>
    <dgm:cxn modelId="{6CE79336-AD86-4C70-8D3E-CE4D86D11D5B}" type="presOf" srcId="{F0E46D3B-8A9E-460C-8CAE-1B5D62C26906}" destId="{818D9EEB-361D-48B8-AF0A-D45790B7D296}" srcOrd="0" destOrd="0" presId="urn:microsoft.com/office/officeart/2005/8/layout/cycle1"/>
    <dgm:cxn modelId="{0EF0E540-1EC6-418D-9265-CB9956F80AA5}" type="presOf" srcId="{45786679-2CB7-48AF-9C41-4628253CAEAC}" destId="{763509FB-9032-4287-B5AE-561962015363}" srcOrd="0" destOrd="0" presId="urn:microsoft.com/office/officeart/2005/8/layout/cycle1"/>
    <dgm:cxn modelId="{556D8E77-2114-4788-8802-F0A2BD64AF43}" type="presOf" srcId="{0A5BD12E-C2B9-4C9F-9787-6C64738D392D}" destId="{CE3ACF09-8F2D-4512-86D0-BEB975BDF60B}" srcOrd="0" destOrd="0" presId="urn:microsoft.com/office/officeart/2005/8/layout/cycle1"/>
    <dgm:cxn modelId="{E576A480-0B5B-47F5-BDB6-38B5E3DCFF3C}" srcId="{AE80B50F-F3CC-4377-B3B6-2032CE9A5B29}" destId="{45786679-2CB7-48AF-9C41-4628253CAEAC}" srcOrd="1" destOrd="0" parTransId="{F089BF40-505C-471E-B3B7-A4555273697B}" sibTransId="{F0E46D3B-8A9E-460C-8CAE-1B5D62C26906}"/>
    <dgm:cxn modelId="{16B00C97-3C2C-419A-BB98-CFE4CDE4F7A7}" type="presOf" srcId="{AE80B50F-F3CC-4377-B3B6-2032CE9A5B29}" destId="{C1ED0168-F8AB-4460-886C-9752A7B3996B}" srcOrd="0" destOrd="0" presId="urn:microsoft.com/office/officeart/2005/8/layout/cycle1"/>
    <dgm:cxn modelId="{CA725F9D-5FFD-403D-974C-8A7F3E21B9CD}" type="presOf" srcId="{7E333577-9268-4939-9DED-921BF5756552}" destId="{5AA9A04C-F4D7-4F00-A222-5A9FC8044F31}" srcOrd="0" destOrd="0" presId="urn:microsoft.com/office/officeart/2005/8/layout/cycle1"/>
    <dgm:cxn modelId="{2187D6AB-F1D8-4222-84EE-D00CA72E86D6}" srcId="{AE80B50F-F3CC-4377-B3B6-2032CE9A5B29}" destId="{F4A9856A-3954-40F9-9B86-B17081F28963}" srcOrd="0" destOrd="0" parTransId="{AA8482A1-30A2-4D2F-AFF8-A2CF15F4BA7C}" sibTransId="{7E333577-9268-4939-9DED-921BF5756552}"/>
    <dgm:cxn modelId="{CAC390C6-6954-4338-8258-8F020C9FAEA1}" srcId="{AE80B50F-F3CC-4377-B3B6-2032CE9A5B29}" destId="{0A5BD12E-C2B9-4C9F-9787-6C64738D392D}" srcOrd="2" destOrd="0" parTransId="{990ED737-DB4A-4D0E-9756-DCD873941184}" sibTransId="{55E48DCA-6D67-4467-A23E-1D5A1E5F5602}"/>
    <dgm:cxn modelId="{1D437264-25A5-4B61-9DF7-F47D77E7B46D}" type="presParOf" srcId="{C1ED0168-F8AB-4460-886C-9752A7B3996B}" destId="{5242EDA2-F62D-4D03-A501-40ED28030807}" srcOrd="0" destOrd="0" presId="urn:microsoft.com/office/officeart/2005/8/layout/cycle1"/>
    <dgm:cxn modelId="{11DFC45A-077A-4D90-826B-77DF19012943}" type="presParOf" srcId="{C1ED0168-F8AB-4460-886C-9752A7B3996B}" destId="{7BC4286F-FBE4-4D69-93E8-F7DE998ABB72}" srcOrd="1" destOrd="0" presId="urn:microsoft.com/office/officeart/2005/8/layout/cycle1"/>
    <dgm:cxn modelId="{D286E556-9D43-4DAE-810C-56F891204BA6}" type="presParOf" srcId="{C1ED0168-F8AB-4460-886C-9752A7B3996B}" destId="{5AA9A04C-F4D7-4F00-A222-5A9FC8044F31}" srcOrd="2" destOrd="0" presId="urn:microsoft.com/office/officeart/2005/8/layout/cycle1"/>
    <dgm:cxn modelId="{155304CD-10E0-443B-9500-F289D6AF26F6}" type="presParOf" srcId="{C1ED0168-F8AB-4460-886C-9752A7B3996B}" destId="{26CBBC19-CC35-415C-A0C7-6F243C73D66C}" srcOrd="3" destOrd="0" presId="urn:microsoft.com/office/officeart/2005/8/layout/cycle1"/>
    <dgm:cxn modelId="{81BF858D-D6C5-4D9D-AE1A-BC8FD8777BBE}" type="presParOf" srcId="{C1ED0168-F8AB-4460-886C-9752A7B3996B}" destId="{763509FB-9032-4287-B5AE-561962015363}" srcOrd="4" destOrd="0" presId="urn:microsoft.com/office/officeart/2005/8/layout/cycle1"/>
    <dgm:cxn modelId="{9DC0A882-49F3-4A40-B290-A26CD0E6D86E}" type="presParOf" srcId="{C1ED0168-F8AB-4460-886C-9752A7B3996B}" destId="{818D9EEB-361D-48B8-AF0A-D45790B7D296}" srcOrd="5" destOrd="0" presId="urn:microsoft.com/office/officeart/2005/8/layout/cycle1"/>
    <dgm:cxn modelId="{D0F0FECE-4143-4599-B8C4-AFEE6BFF1F1D}" type="presParOf" srcId="{C1ED0168-F8AB-4460-886C-9752A7B3996B}" destId="{6DCB2960-EA8A-4FCB-B76F-841489365246}" srcOrd="6" destOrd="0" presId="urn:microsoft.com/office/officeart/2005/8/layout/cycle1"/>
    <dgm:cxn modelId="{91293D2F-82E7-4B74-B332-DD1E012571D0}" type="presParOf" srcId="{C1ED0168-F8AB-4460-886C-9752A7B3996B}" destId="{CE3ACF09-8F2D-4512-86D0-BEB975BDF60B}" srcOrd="7" destOrd="0" presId="urn:microsoft.com/office/officeart/2005/8/layout/cycle1"/>
    <dgm:cxn modelId="{0FBA5EDF-2D6F-48E0-AA96-77016059FF60}" type="presParOf" srcId="{C1ED0168-F8AB-4460-886C-9752A7B3996B}" destId="{965B0F34-D1E4-41C3-8381-C310CA33154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4286F-FBE4-4D69-93E8-F7DE998ABB72}">
      <dsp:nvSpPr>
        <dsp:cNvPr id="0" name=""/>
        <dsp:cNvSpPr/>
      </dsp:nvSpPr>
      <dsp:spPr>
        <a:xfrm>
          <a:off x="6149619" y="147857"/>
          <a:ext cx="1882016" cy="1882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PUSH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Community Efforts to Identify, Encourage and Accompany to clinic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6149619" y="147857"/>
        <a:ext cx="1882016" cy="1882016"/>
      </dsp:txXfrm>
    </dsp:sp>
    <dsp:sp modelId="{5AA9A04C-F4D7-4F00-A222-5A9FC8044F31}">
      <dsp:nvSpPr>
        <dsp:cNvPr id="0" name=""/>
        <dsp:cNvSpPr/>
      </dsp:nvSpPr>
      <dsp:spPr>
        <a:xfrm>
          <a:off x="3354172" y="-716270"/>
          <a:ext cx="4454131" cy="4454131"/>
        </a:xfrm>
        <a:prstGeom prst="circularArrow">
          <a:avLst>
            <a:gd name="adj1" fmla="val 8239"/>
            <a:gd name="adj2" fmla="val 575344"/>
            <a:gd name="adj3" fmla="val 3333905"/>
            <a:gd name="adj4" fmla="val 988972"/>
            <a:gd name="adj5" fmla="val 9613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509FB-9032-4287-B5AE-561962015363}">
      <dsp:nvSpPr>
        <dsp:cNvPr id="0" name=""/>
        <dsp:cNvSpPr/>
      </dsp:nvSpPr>
      <dsp:spPr>
        <a:xfrm>
          <a:off x="4467933" y="2056774"/>
          <a:ext cx="1882016" cy="276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PULL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Clinic Efforts to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TEST &amp; START </a:t>
          </a:r>
        </a:p>
      </dsp:txBody>
      <dsp:txXfrm>
        <a:off x="4467933" y="2056774"/>
        <a:ext cx="1882016" cy="2767731"/>
      </dsp:txXfrm>
    </dsp:sp>
    <dsp:sp modelId="{818D9EEB-361D-48B8-AF0A-D45790B7D296}">
      <dsp:nvSpPr>
        <dsp:cNvPr id="0" name=""/>
        <dsp:cNvSpPr/>
      </dsp:nvSpPr>
      <dsp:spPr>
        <a:xfrm>
          <a:off x="3178535" y="-796165"/>
          <a:ext cx="4454131" cy="4454131"/>
        </a:xfrm>
        <a:prstGeom prst="circularArrow">
          <a:avLst>
            <a:gd name="adj1" fmla="val 8239"/>
            <a:gd name="adj2" fmla="val 575344"/>
            <a:gd name="adj3" fmla="val 9077995"/>
            <a:gd name="adj4" fmla="val 7249949"/>
            <a:gd name="adj5" fmla="val 9613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CF09-8F2D-4512-86D0-BEB975BDF60B}">
      <dsp:nvSpPr>
        <dsp:cNvPr id="0" name=""/>
        <dsp:cNvSpPr/>
      </dsp:nvSpPr>
      <dsp:spPr>
        <a:xfrm>
          <a:off x="2980850" y="147857"/>
          <a:ext cx="1882016" cy="1882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HOLD 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Community and Clinic Efforts to Retain in Care </a:t>
          </a:r>
        </a:p>
      </dsp:txBody>
      <dsp:txXfrm>
        <a:off x="2980850" y="147857"/>
        <a:ext cx="1882016" cy="1882016"/>
      </dsp:txXfrm>
    </dsp:sp>
    <dsp:sp modelId="{965B0F34-D1E4-41C3-8381-C310CA331544}">
      <dsp:nvSpPr>
        <dsp:cNvPr id="0" name=""/>
        <dsp:cNvSpPr/>
      </dsp:nvSpPr>
      <dsp:spPr>
        <a:xfrm>
          <a:off x="3279177" y="-223455"/>
          <a:ext cx="4454131" cy="4454131"/>
        </a:xfrm>
        <a:prstGeom prst="circularArrow">
          <a:avLst>
            <a:gd name="adj1" fmla="val 8239"/>
            <a:gd name="adj2" fmla="val 575344"/>
            <a:gd name="adj3" fmla="val 16860024"/>
            <a:gd name="adj4" fmla="val 14964632"/>
            <a:gd name="adj5" fmla="val 9613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7997-0B89-40EC-854A-28FA50216636}" type="datetimeFigureOut">
              <a:rPr lang="en-ZA" smtClean="0"/>
              <a:t>2019/07/18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2931-D98B-445A-88B7-0C4F9161600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3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25C028-2847-4D81-8436-318CCB2E0D24}" type="slidenum">
              <a:rPr lang="en-US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6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I-Surge in DRC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33C-BE84-4B72-B97F-9067C0445D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33C-BE84-4B72-B97F-9067C0445D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1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Surge is Acceptable and Feasible- </a:t>
            </a:r>
            <a:r>
              <a:rPr lang="en-US" b="0" dirty="0"/>
              <a:t>surge has been ongoing since beg. 2018</a:t>
            </a:r>
          </a:p>
          <a:p>
            <a:r>
              <a:rPr lang="en-US" dirty="0"/>
              <a:t>Surge is flexible- </a:t>
            </a:r>
            <a:r>
              <a:rPr lang="en-US" b="0" dirty="0"/>
              <a:t>able to adapt to PEPFAR priorities, e.g. CDC early retention priority now</a:t>
            </a:r>
          </a:p>
          <a:p>
            <a:r>
              <a:rPr lang="en-US" dirty="0"/>
              <a:t>Daily data collection informs and support course correction</a:t>
            </a:r>
          </a:p>
          <a:p>
            <a:pPr lvl="1"/>
            <a:r>
              <a:rPr lang="en-US" dirty="0"/>
              <a:t>Mozambique -reasons for missed appointment/lost follow collected and analyzed </a:t>
            </a:r>
          </a:p>
          <a:p>
            <a:r>
              <a:rPr lang="en-US" dirty="0"/>
              <a:t>Staff morale improvement noted</a:t>
            </a:r>
          </a:p>
          <a:p>
            <a:r>
              <a:rPr lang="en-US" dirty="0"/>
              <a:t>Shifting to intensive site level focus not easy</a:t>
            </a:r>
          </a:p>
          <a:p>
            <a:r>
              <a:rPr lang="en-US" dirty="0"/>
              <a:t>Daily data collection and review takes time but makes a difference in performance and style of working</a:t>
            </a:r>
          </a:p>
          <a:p>
            <a:pPr lvl="1"/>
            <a:r>
              <a:rPr lang="en-US" dirty="0"/>
              <a:t>Need to limit daily data to those most important to 90-90-90</a:t>
            </a:r>
          </a:p>
          <a:p>
            <a:r>
              <a:rPr lang="en-US" dirty="0"/>
              <a:t>Variability in fidelity to the approach</a:t>
            </a:r>
          </a:p>
          <a:p>
            <a:pPr lvl="1"/>
            <a:r>
              <a:rPr lang="en-US" dirty="0"/>
              <a:t>Leadership dependent</a:t>
            </a:r>
          </a:p>
          <a:p>
            <a:r>
              <a:rPr lang="en-US" dirty="0"/>
              <a:t>Increased active collaboration between sites/districts and national team</a:t>
            </a:r>
          </a:p>
          <a:p>
            <a:r>
              <a:rPr lang="en-US" dirty="0"/>
              <a:t>Increased weekly collaboration between CDC, MOH district teams and ICAP </a:t>
            </a:r>
          </a:p>
          <a:p>
            <a:r>
              <a:rPr lang="en-US" dirty="0"/>
              <a:t>South to South collaboration seen as motivating and very productive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692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33C-BE84-4B72-B97F-9067C0445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21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33C-BE84-4B72-B97F-9067C0445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Closer 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33C-BE84-4B72-B97F-9067C0445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when we consider the targets achievement, we can see an improvement after starting the I-Surge as well as for HTS TST target, 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34986-CA10-41B5-9E10-B562F30D7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870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results of I-Surge strategy in Angola and linkage cascade, please check poster.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098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results of I-Surge strategy in Angola and linkage cascade, please check poster.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205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D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0"/>
            <a:ext cx="10691084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90 Technical Approach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5572" y="1535114"/>
            <a:ext cx="5117728" cy="639763"/>
          </a:xfrm>
        </p:spPr>
        <p:txBody>
          <a:bodyPr/>
          <a:lstStyle/>
          <a:p>
            <a:r>
              <a:rPr lang="en-US" dirty="0"/>
              <a:t>Health Facility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75572" y="2174875"/>
            <a:ext cx="5820427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Appointment reminders calls</a:t>
            </a:r>
          </a:p>
          <a:p>
            <a:r>
              <a:rPr lang="en-US" dirty="0"/>
              <a:t>One-on-one adherence counseling at every visit</a:t>
            </a:r>
          </a:p>
          <a:p>
            <a:r>
              <a:rPr lang="en-US" dirty="0"/>
              <a:t>Patient card/file alert when due for viral load testing</a:t>
            </a:r>
          </a:p>
          <a:p>
            <a:r>
              <a:rPr lang="en-US" dirty="0">
                <a:solidFill>
                  <a:srgbClr val="FF0000"/>
                </a:solidFill>
              </a:rPr>
              <a:t>Defaulter card created on same day as missed appointment, with immediate notification of community surge group</a:t>
            </a:r>
          </a:p>
          <a:p>
            <a:r>
              <a:rPr lang="en-US" dirty="0"/>
              <a:t>Daily monitoring of viral load coverage (# eligible/# tested)</a:t>
            </a:r>
          </a:p>
          <a:p>
            <a:r>
              <a:rPr lang="en-US" dirty="0"/>
              <a:t>Proactive patient education on community resources, including community adherence clubs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5998" y="2174875"/>
            <a:ext cx="5820429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If patient defaults, supportive home visit provided within 7 days (if viral load due, benefits of viral load testing discussed)</a:t>
            </a:r>
          </a:p>
          <a:p>
            <a:r>
              <a:rPr lang="en-US" dirty="0"/>
              <a:t>Community-based support groups/adherence clubs</a:t>
            </a:r>
          </a:p>
          <a:p>
            <a:r>
              <a:rPr lang="en-US" dirty="0"/>
              <a:t>Structured home visits to all ART patients to provide ART counseling and supportive messaging</a:t>
            </a:r>
          </a:p>
          <a:p>
            <a:r>
              <a:rPr lang="en-US" dirty="0"/>
              <a:t>Structured home visits to all pregnant women to provide adherence counseling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87" y="1411661"/>
            <a:ext cx="778296" cy="44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04" y="1411661"/>
            <a:ext cx="827554" cy="4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584" t="18926" r="27022" b="10370"/>
          <a:stretch/>
        </p:blipFill>
        <p:spPr>
          <a:xfrm>
            <a:off x="934212" y="1019269"/>
            <a:ext cx="4764024" cy="5182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71" y="3880586"/>
            <a:ext cx="1088202" cy="46166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1,202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6066" y="3141922"/>
            <a:ext cx="1295400" cy="120032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82F"/>
                </a:solidFill>
                <a:latin typeface="Franklin Gothic Book" panose="020B0503020102020204" pitchFamily="34" charset="0"/>
              </a:rPr>
              <a:t>100% patients traced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75776" y="1558086"/>
            <a:ext cx="2556152" cy="1088136"/>
          </a:xfrm>
          <a:prstGeom prst="roundRect">
            <a:avLst/>
          </a:prstGeom>
          <a:solidFill>
            <a:srgbClr val="E83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33 (2.6%)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Died</a:t>
            </a:r>
            <a:endParaRPr lang="pt-PT" b="1" dirty="0">
              <a:latin typeface="Franklin Gothic Book" panose="020B05030201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75776" y="2792131"/>
            <a:ext cx="2554224" cy="1088455"/>
          </a:xfrm>
          <a:prstGeom prst="roundRect">
            <a:avLst/>
          </a:prstGeom>
          <a:solidFill>
            <a:srgbClr val="E83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620 (51.6%) Undocumented “silent” transfers</a:t>
            </a:r>
            <a:endParaRPr lang="pt-PT" b="1" dirty="0">
              <a:latin typeface="Franklin Gothic Book" panose="020B05030201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75776" y="4038600"/>
            <a:ext cx="2554224" cy="1088455"/>
          </a:xfrm>
          <a:prstGeom prst="roundRect">
            <a:avLst/>
          </a:prstGeom>
          <a:solidFill>
            <a:srgbClr val="E83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549 (45.7%)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Attempted to trace but unable to locate</a:t>
            </a:r>
            <a:endParaRPr lang="pt-PT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75776" y="5312345"/>
            <a:ext cx="2554224" cy="1088455"/>
          </a:xfrm>
          <a:prstGeom prst="roundRect">
            <a:avLst/>
          </a:prstGeom>
          <a:solidFill>
            <a:srgbClr val="E83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0 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Did not attempt to trace</a:t>
            </a:r>
            <a:endParaRPr lang="pt-PT" b="1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5777" y="971436"/>
            <a:ext cx="2554224" cy="40011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PATIENT OUTCOME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7293471" y="1418618"/>
            <a:ext cx="914400" cy="4728006"/>
          </a:xfrm>
          <a:prstGeom prst="rightBrace">
            <a:avLst>
              <a:gd name="adj1" fmla="val 8333"/>
              <a:gd name="adj2" fmla="val 4980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20"/>
          <p:cNvSpPr txBox="1"/>
          <p:nvPr/>
        </p:nvSpPr>
        <p:spPr>
          <a:xfrm>
            <a:off x="1527132" y="2415389"/>
            <a:ext cx="838200" cy="46166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EAA023-CC93-4B11-BA26-D8245240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6" y="-13692"/>
            <a:ext cx="10691084" cy="1088135"/>
          </a:xfrm>
        </p:spPr>
        <p:txBody>
          <a:bodyPr>
            <a:normAutofit/>
          </a:bodyPr>
          <a:lstStyle/>
          <a:p>
            <a:r>
              <a:rPr lang="en-ZA" b="0" dirty="0"/>
              <a:t>I-SURGE</a:t>
            </a:r>
            <a:r>
              <a:rPr lang="en-ZA" dirty="0"/>
              <a:t> Angola results</a:t>
            </a:r>
          </a:p>
        </p:txBody>
      </p:sp>
      <p:sp>
        <p:nvSpPr>
          <p:cNvPr id="14" name="Text Box 123">
            <a:extLst>
              <a:ext uri="{FF2B5EF4-FFF2-40B4-BE49-F238E27FC236}">
                <a16:creationId xmlns:a16="http://schemas.microsoft.com/office/drawing/2014/main" id="{2D75581B-F941-47DD-AAE6-71D41D6A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" y="6232984"/>
            <a:ext cx="2734059" cy="6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173940" rIns="173940" bIns="173940" anchor="t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b="1" dirty="0">
                <a:solidFill>
                  <a:srgbClr val="8F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#: </a:t>
            </a:r>
            <a:r>
              <a:rPr lang="en-US" sz="1600" b="1" dirty="0">
                <a:solidFill>
                  <a:srgbClr val="8F9478"/>
                </a:solidFill>
              </a:rPr>
              <a:t>MOPED570</a:t>
            </a:r>
            <a:r>
              <a:rPr lang="en-US" sz="1600" b="1" dirty="0">
                <a:solidFill>
                  <a:srgbClr val="8F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34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D7D-3E9A-48C3-9B0E-95904BEC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59" y="0"/>
            <a:ext cx="10691084" cy="1143000"/>
          </a:xfrm>
        </p:spPr>
        <p:txBody>
          <a:bodyPr/>
          <a:lstStyle/>
          <a:p>
            <a:r>
              <a:rPr lang="en-ZA" dirty="0"/>
              <a:t>I-SURGE: </a:t>
            </a:r>
            <a:r>
              <a:rPr lang="en-ZA" b="0" dirty="0"/>
              <a:t>Angola results</a:t>
            </a:r>
          </a:p>
        </p:txBody>
      </p:sp>
      <p:graphicFrame>
        <p:nvGraphicFramePr>
          <p:cNvPr id="8" name="Gráfico 26">
            <a:extLst>
              <a:ext uri="{FF2B5EF4-FFF2-40B4-BE49-F238E27FC236}">
                <a16:creationId xmlns:a16="http://schemas.microsoft.com/office/drawing/2014/main" id="{B0D9A2FD-58B4-4CF1-B7DE-B17CC4ECA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439294"/>
              </p:ext>
            </p:extLst>
          </p:nvPr>
        </p:nvGraphicFramePr>
        <p:xfrm>
          <a:off x="0" y="974675"/>
          <a:ext cx="12191999" cy="540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23">
            <a:extLst>
              <a:ext uri="{FF2B5EF4-FFF2-40B4-BE49-F238E27FC236}">
                <a16:creationId xmlns:a16="http://schemas.microsoft.com/office/drawing/2014/main" id="{FC14E9FD-3BF6-43EF-89D0-9AFB7F62D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" y="6376736"/>
            <a:ext cx="2734059" cy="4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3940" tIns="173940" rIns="173940" bIns="173940" anchor="t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b="1" dirty="0">
                <a:solidFill>
                  <a:srgbClr val="8F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#: </a:t>
            </a:r>
            <a:r>
              <a:rPr lang="en-US" sz="1600" b="1" dirty="0">
                <a:solidFill>
                  <a:srgbClr val="8F9478"/>
                </a:solidFill>
              </a:rPr>
              <a:t>MOPED570</a:t>
            </a:r>
            <a:r>
              <a:rPr lang="en-US" sz="1600" b="1" dirty="0">
                <a:solidFill>
                  <a:srgbClr val="8F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01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>
            <a:normAutofit/>
          </a:bodyPr>
          <a:lstStyle/>
          <a:p>
            <a:r>
              <a:rPr lang="en-US" dirty="0"/>
              <a:t>I-SURGE Results in DRC</a:t>
            </a:r>
            <a:endParaRPr lang="en-US" b="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1222"/>
              </p:ext>
            </p:extLst>
          </p:nvPr>
        </p:nvGraphicFramePr>
        <p:xfrm>
          <a:off x="139366" y="1143000"/>
          <a:ext cx="5753100" cy="498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469566"/>
              </p:ext>
            </p:extLst>
          </p:nvPr>
        </p:nvGraphicFramePr>
        <p:xfrm>
          <a:off x="6096000" y="1143000"/>
          <a:ext cx="5886450" cy="498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35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>
            <a:normAutofit/>
          </a:bodyPr>
          <a:lstStyle/>
          <a:p>
            <a:r>
              <a:rPr lang="en-US" dirty="0"/>
              <a:t>I-SURGE Linkage results in DRC</a:t>
            </a:r>
            <a:endParaRPr lang="en-US" b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114957"/>
              </p:ext>
            </p:extLst>
          </p:nvPr>
        </p:nvGraphicFramePr>
        <p:xfrm>
          <a:off x="1010653" y="1026695"/>
          <a:ext cx="10430867" cy="524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89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I-Surge is a new way of working, a paradigm shift</a:t>
            </a:r>
          </a:p>
          <a:p>
            <a:pPr lvl="1"/>
            <a:r>
              <a:rPr lang="en-US" dirty="0"/>
              <a:t>Primary focus of everyone's support is the site and maximizing the patient encounter</a:t>
            </a:r>
          </a:p>
          <a:p>
            <a:r>
              <a:rPr lang="en-US" dirty="0"/>
              <a:t>Providing support at both the health facility (pull) and community (push) levels is necessary</a:t>
            </a:r>
          </a:p>
          <a:p>
            <a:pPr lvl="1"/>
            <a:r>
              <a:rPr lang="en-US" dirty="0"/>
              <a:t>No Partial Credit</a:t>
            </a:r>
          </a:p>
          <a:p>
            <a:r>
              <a:rPr lang="en-US" dirty="0"/>
              <a:t>I-Surge results showed sustained, positive trends in HIV linkage across all the components of the care cascade, including re-engagement of patients in care.</a:t>
            </a:r>
          </a:p>
        </p:txBody>
      </p:sp>
    </p:spTree>
    <p:extLst>
      <p:ext uri="{BB962C8B-B14F-4D97-AF65-F5344CB8AC3E}">
        <p14:creationId xmlns:p14="http://schemas.microsoft.com/office/powerpoint/2010/main" val="216833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B428D3-1D24-46F7-B784-A956BC1D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7965"/>
            <a:ext cx="10691040" cy="1143000"/>
          </a:xfrm>
        </p:spPr>
        <p:txBody>
          <a:bodyPr/>
          <a:lstStyle/>
          <a:p>
            <a:pPr algn="ctr"/>
            <a:r>
              <a:rPr lang="en-US" cap="none" dirty="0"/>
              <a:t>Acknowledgements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B2501-1A05-4CE3-A0AE-CED3974F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1166018"/>
            <a:ext cx="106910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ICAP Colleagues </a:t>
            </a:r>
          </a:p>
          <a:p>
            <a:pPr lvl="1"/>
            <a:r>
              <a:rPr lang="en-US" dirty="0"/>
              <a:t>Dr. Susan Michaels-Strasser</a:t>
            </a:r>
          </a:p>
          <a:p>
            <a:pPr lvl="1"/>
            <a:r>
              <a:rPr lang="en-US" dirty="0"/>
              <a:t>Dr. Carlos Laudari</a:t>
            </a:r>
          </a:p>
          <a:p>
            <a:r>
              <a:rPr lang="en-US" dirty="0"/>
              <a:t> Colleagues in CDC country offices and ministries of health in Angola, DRC, Mozambique, Cote D’Ivoire and South Sudan – the early adopters of “I-Surge”</a:t>
            </a:r>
          </a:p>
          <a:p>
            <a:r>
              <a:rPr lang="en-US" dirty="0"/>
              <a:t>Special recognition and thanks to the people living with HIV around the world </a:t>
            </a:r>
          </a:p>
          <a:p>
            <a:pPr marL="0" indent="0">
              <a:buNone/>
            </a:pPr>
            <a:r>
              <a:rPr lang="en-US" sz="2200" i="1" dirty="0"/>
              <a:t>This project is supported by the U.S. President’s Emergency Plan for AIDS Relief (PEPFAR) through CDC under the terms of cooperative agreement #NU2GGH00094. The contents are the responsibility of ICAP and do not necessarily reflect the views of the United States Government.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CCE37-C9A1-47A4-9591-7A20D9E6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83" y="5691981"/>
            <a:ext cx="2439737" cy="1041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32068-61A6-4FCC-8440-827F1413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0" y="5736010"/>
            <a:ext cx="1721004" cy="10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redesign to improve linkage and ART initiation rates in Angola – “I-Surge”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101241"/>
          </a:xfrm>
        </p:spPr>
        <p:txBody>
          <a:bodyPr>
            <a:normAutofit fontScale="92500"/>
          </a:bodyPr>
          <a:lstStyle/>
          <a:p>
            <a:r>
              <a:rPr lang="en-US" dirty="0"/>
              <a:t>Juliana Soares Linn, MD, MPH, MSc</a:t>
            </a:r>
          </a:p>
          <a:p>
            <a:r>
              <a:rPr lang="en-US" dirty="0"/>
              <a:t>ICAP at Columbia University</a:t>
            </a:r>
          </a:p>
          <a:p>
            <a:r>
              <a:rPr lang="en-ZA" b="1" dirty="0"/>
              <a:t>“Sticky Linkage”: Latest evidence and strategies satellite</a:t>
            </a:r>
          </a:p>
          <a:p>
            <a:r>
              <a:rPr lang="en-ZA" b="1" dirty="0"/>
              <a:t>Sunday, July 21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A63A5-D628-49A0-ADF4-F5B05B09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83" y="5691981"/>
            <a:ext cx="2439737" cy="1041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9E22F1-DC86-4B21-87C0-DE53AC4DA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3" y="5403223"/>
            <a:ext cx="2272953" cy="13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96" y="0"/>
            <a:ext cx="11313208" cy="1152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Angola </a:t>
            </a:r>
            <a:r>
              <a:rPr lang="en-US" b="0" dirty="0"/>
              <a:t>progress towards 95-95-95 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5918"/>
          <a:stretch/>
        </p:blipFill>
        <p:spPr>
          <a:xfrm>
            <a:off x="6461583" y="1962786"/>
            <a:ext cx="1617772" cy="214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531" y="2072115"/>
            <a:ext cx="3506008" cy="3894296"/>
          </a:xfrm>
          <a:prstGeom prst="rect">
            <a:avLst/>
          </a:prstGeom>
        </p:spPr>
      </p:pic>
      <p:sp>
        <p:nvSpPr>
          <p:cNvPr id="6150" name="Content Placeholder 4"/>
          <p:cNvSpPr txBox="1">
            <a:spLocks/>
          </p:cNvSpPr>
          <p:nvPr/>
        </p:nvSpPr>
        <p:spPr bwMode="auto">
          <a:xfrm>
            <a:off x="267331" y="891589"/>
            <a:ext cx="5828669" cy="5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75"/>
              </a:spcBef>
              <a:buNone/>
            </a:pPr>
            <a:endParaRPr lang="en-US" altLang="pt-BR" sz="2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75"/>
              </a:spcBef>
              <a:buNone/>
            </a:pPr>
            <a:endParaRPr lang="en-US" altLang="pt-BR" sz="2000" dirty="0">
              <a:latin typeface="Franklin Gothic Book" panose="020B050302010202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altLang="pt-BR" sz="2000" dirty="0">
                <a:latin typeface="Franklin Gothic Book" panose="020B0503020102020204" pitchFamily="34" charset="0"/>
              </a:rPr>
              <a:t>Population: estimated 30M (2019)</a:t>
            </a:r>
          </a:p>
          <a:p>
            <a:pPr>
              <a:spcBef>
                <a:spcPts val="675"/>
              </a:spcBef>
            </a:pPr>
            <a:r>
              <a:rPr lang="en-US" altLang="pt-BR" sz="2000" b="1" dirty="0">
                <a:latin typeface="Franklin Gothic Book" panose="020B0503020102020204" pitchFamily="34" charset="0"/>
              </a:rPr>
              <a:t>HIV prevalence gen. pop. 15-49 yrs.: 2.0%     </a:t>
            </a:r>
            <a:r>
              <a:rPr lang="en-US" altLang="pt-BR" sz="2000" dirty="0">
                <a:latin typeface="Franklin Gothic Book" panose="020B0503020102020204" pitchFamily="34" charset="0"/>
              </a:rPr>
              <a:t>(2.6% </a:t>
            </a:r>
            <a:r>
              <a:rPr lang="en-US" altLang="pt-BR" sz="2400" dirty="0">
                <a:latin typeface="Franklin Gothic Book" panose="020B0503020102020204" pitchFamily="34" charset="0"/>
              </a:rPr>
              <a:t>♀</a:t>
            </a:r>
            <a:r>
              <a:rPr lang="en-US" altLang="pt-BR" sz="2000" dirty="0">
                <a:latin typeface="Franklin Gothic Book" panose="020B0503020102020204" pitchFamily="34" charset="0"/>
              </a:rPr>
              <a:t> - 1.2% </a:t>
            </a:r>
            <a:r>
              <a:rPr lang="en-US" altLang="pt-BR" sz="2400" dirty="0">
                <a:latin typeface="Franklin Gothic Book" panose="020B0503020102020204" pitchFamily="34" charset="0"/>
              </a:rPr>
              <a:t>♂</a:t>
            </a:r>
            <a:r>
              <a:rPr lang="en-US" altLang="pt-BR" sz="2000" dirty="0">
                <a:latin typeface="Franklin Gothic Book" panose="020B0503020102020204" pitchFamily="34" charset="0"/>
              </a:rPr>
              <a:t>)</a:t>
            </a:r>
          </a:p>
          <a:p>
            <a:pPr>
              <a:spcBef>
                <a:spcPts val="675"/>
              </a:spcBef>
            </a:pPr>
            <a:r>
              <a:rPr lang="en-US" altLang="pt-BR" sz="2000" dirty="0">
                <a:latin typeface="Franklin Gothic Book" panose="020B0503020102020204" pitchFamily="34" charset="0"/>
              </a:rPr>
              <a:t>HIV prevalence FSW: 8.0%</a:t>
            </a:r>
          </a:p>
          <a:p>
            <a:pPr>
              <a:spcBef>
                <a:spcPts val="675"/>
              </a:spcBef>
            </a:pPr>
            <a:r>
              <a:rPr lang="en-US" altLang="pt-BR" sz="2000" b="1" dirty="0">
                <a:latin typeface="Franklin Gothic Book" panose="020B0503020102020204" pitchFamily="34" charset="0"/>
              </a:rPr>
              <a:t>MTCT: 26% (21,000 women get pregnant/year without knowing their HIV status)</a:t>
            </a:r>
          </a:p>
          <a:p>
            <a:pPr>
              <a:spcBef>
                <a:spcPts val="675"/>
              </a:spcBef>
            </a:pPr>
            <a:r>
              <a:rPr lang="en-US" altLang="pt-BR" sz="2000" dirty="0">
                <a:latin typeface="Franklin Gothic Book" panose="020B0503020102020204" pitchFamily="34" charset="0"/>
              </a:rPr>
              <a:t>ART coverage gen. pop.: 27%</a:t>
            </a:r>
          </a:p>
          <a:p>
            <a:pPr>
              <a:spcBef>
                <a:spcPts val="675"/>
              </a:spcBef>
            </a:pPr>
            <a:r>
              <a:rPr lang="en-US" altLang="pt-BR" sz="2000" dirty="0">
                <a:latin typeface="Franklin Gothic Book" panose="020B0503020102020204" pitchFamily="34" charset="0"/>
              </a:rPr>
              <a:t>ART coverage pregnant women: 45%</a:t>
            </a:r>
          </a:p>
          <a:p>
            <a:pPr>
              <a:spcBef>
                <a:spcPts val="675"/>
              </a:spcBef>
            </a:pPr>
            <a:r>
              <a:rPr lang="en-US" altLang="pt-BR" sz="2000" dirty="0">
                <a:latin typeface="Franklin Gothic Book" panose="020B0503020102020204" pitchFamily="34" charset="0"/>
              </a:rPr>
              <a:t>HIGH TB incidence: 359/100,000; TB/HIV: 61/100,000</a:t>
            </a:r>
          </a:p>
          <a:p>
            <a:pPr>
              <a:spcBef>
                <a:spcPts val="675"/>
              </a:spcBef>
            </a:pPr>
            <a:r>
              <a:rPr lang="en-US" altLang="pt-BR" sz="2000" b="1" dirty="0">
                <a:latin typeface="Franklin Gothic Book" panose="020B0503020102020204" pitchFamily="34" charset="0"/>
              </a:rPr>
              <a:t>TB/HIV ART coverage: &lt;10%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8ECF14-1D4D-4FF4-AD31-0D9B818A59E5}"/>
              </a:ext>
            </a:extLst>
          </p:cNvPr>
          <p:cNvSpPr/>
          <p:nvPr/>
        </p:nvSpPr>
        <p:spPr>
          <a:xfrm>
            <a:off x="8074531" y="2072115"/>
            <a:ext cx="3506008" cy="389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64" y="1931"/>
            <a:ext cx="11064273" cy="1143000"/>
          </a:xfrm>
        </p:spPr>
        <p:txBody>
          <a:bodyPr>
            <a:normAutofit/>
          </a:bodyPr>
          <a:lstStyle/>
          <a:p>
            <a:r>
              <a:rPr lang="en-US" dirty="0"/>
              <a:t>I-Surge </a:t>
            </a:r>
            <a:r>
              <a:rPr lang="en-US" b="0" dirty="0"/>
              <a:t>Transforming Site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638" y="1554161"/>
            <a:ext cx="5858006" cy="4558540"/>
          </a:xfrm>
        </p:spPr>
        <p:txBody>
          <a:bodyPr>
            <a:normAutofit/>
          </a:bodyPr>
          <a:lstStyle/>
          <a:p>
            <a:r>
              <a:rPr lang="en-US" sz="2000" dirty="0"/>
              <a:t>Hyper-focused strategy to eliminate missed opportunities to test, treat and retain HIV+ patients at supported clinics in Luanda, Angola</a:t>
            </a:r>
          </a:p>
          <a:p>
            <a:r>
              <a:rPr lang="en-US" sz="2000" dirty="0"/>
              <a:t>Set daily routine of “must do’s” to address known service level gaps. </a:t>
            </a:r>
          </a:p>
          <a:p>
            <a:r>
              <a:rPr lang="en-US" sz="2000" dirty="0"/>
              <a:t>Focus on Service Optimization All Day/Every Day</a:t>
            </a:r>
          </a:p>
          <a:p>
            <a:pPr lvl="1"/>
            <a:r>
              <a:rPr lang="en-US" sz="2000" dirty="0"/>
              <a:t>immediate identification and rapid response to performance barriers and missed opportunities</a:t>
            </a:r>
            <a:endParaRPr lang="en-ZA" sz="2000" dirty="0"/>
          </a:p>
          <a:p>
            <a:pPr lvl="1"/>
            <a:r>
              <a:rPr lang="en-US" sz="2000" dirty="0"/>
              <a:t>Real time data collection and use</a:t>
            </a:r>
          </a:p>
          <a:p>
            <a:r>
              <a:rPr lang="en-US" sz="2000" dirty="0"/>
              <a:t>Implemented in April 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6ADE9E-CF99-4A9C-8EBD-5FA6C1E91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418935"/>
              </p:ext>
            </p:extLst>
          </p:nvPr>
        </p:nvGraphicFramePr>
        <p:xfrm>
          <a:off x="3570288" y="2012950"/>
          <a:ext cx="11012487" cy="499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29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>
            <a:normAutofit/>
          </a:bodyPr>
          <a:lstStyle/>
          <a:p>
            <a:r>
              <a:rPr lang="en-US" dirty="0"/>
              <a:t>I-Surge </a:t>
            </a:r>
            <a:r>
              <a:rPr lang="en-US" b="0" dirty="0"/>
              <a:t>Pull and Push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57453"/>
              </p:ext>
            </p:extLst>
          </p:nvPr>
        </p:nvGraphicFramePr>
        <p:xfrm>
          <a:off x="1247361" y="1413982"/>
          <a:ext cx="9697278" cy="44389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48639">
                  <a:extLst>
                    <a:ext uri="{9D8B030D-6E8A-4147-A177-3AD203B41FA5}">
                      <a16:colId xmlns:a16="http://schemas.microsoft.com/office/drawing/2014/main" val="333899638"/>
                    </a:ext>
                  </a:extLst>
                </a:gridCol>
                <a:gridCol w="4848639">
                  <a:extLst>
                    <a:ext uri="{9D8B030D-6E8A-4147-A177-3AD203B41FA5}">
                      <a16:colId xmlns:a16="http://schemas.microsoft.com/office/drawing/2014/main" val="151772819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Transforming Site Support</a:t>
                      </a:r>
                    </a:p>
                    <a:p>
                      <a:pPr algn="ctr"/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Strategy</a:t>
                      </a:r>
                    </a:p>
                    <a:p>
                      <a:pPr algn="ctr"/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E83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Transforming</a:t>
                      </a:r>
                      <a:r>
                        <a:rPr lang="en-US" sz="2200" baseline="0" dirty="0">
                          <a:latin typeface="Franklin Gothic Book" panose="020B0503020102020204" pitchFamily="34" charset="0"/>
                        </a:rPr>
                        <a:t> Community Support</a:t>
                      </a:r>
                    </a:p>
                    <a:p>
                      <a:pPr algn="ctr"/>
                      <a:endParaRPr lang="en-US" sz="2200" baseline="0" dirty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en-US" sz="2200" baseline="0" dirty="0">
                          <a:latin typeface="Franklin Gothic Book" panose="020B0503020102020204" pitchFamily="34" charset="0"/>
                        </a:rPr>
                        <a:t>Strategy</a:t>
                      </a:r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E83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06706"/>
                  </a:ext>
                </a:extLst>
              </a:tr>
              <a:tr h="3006342">
                <a:tc>
                  <a:txBody>
                    <a:bodyPr/>
                    <a:lstStyle/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Franklin Gothic Book" panose="020B0503020102020204" pitchFamily="34" charset="0"/>
                        </a:rPr>
                        <a:t>Deployment of staff to be based at specific health facilities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Franklin Gothic Book" panose="020B0503020102020204" pitchFamily="34" charset="0"/>
                        </a:rPr>
                        <a:t>Focus on facility performance</a:t>
                      </a: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Clinic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 staff implement PULL strategies, focusing on increased coverage for HIV testing, ART initiation, VL testing and VLS</a:t>
                      </a:r>
                      <a:endParaRPr lang="en-US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Franklin Gothic Book" panose="020B0503020102020204" pitchFamily="34" charset="0"/>
                      </a:endParaRPr>
                    </a:p>
                    <a:p>
                      <a:endParaRPr lang="en-US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Franklin Gothic Book" panose="020B0503020102020204" pitchFamily="34" charset="0"/>
                        </a:rPr>
                        <a:t>Focused message on retention, adherence, demand for viral load and viral suppression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Franklin Gothic Book" panose="020B0503020102020204" pitchFamily="34" charset="0"/>
                        </a:rPr>
                        <a:t>Focus on outcomes among assigned group of patients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Community health workers (CHWs) drive PUSH activities generating demand for HIV services and efforts to track patients who missed visits and to motivate retention and adherence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8468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27" y="2101108"/>
            <a:ext cx="882946" cy="50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91" y="2083825"/>
            <a:ext cx="938828" cy="4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3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544" y="1221335"/>
            <a:ext cx="3254854" cy="49009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Facility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card completed on arrival 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PITC rounds to all wards and out-patient departments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testing at every patient encounter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monitoring of HIV testing coverage and index case testing</a:t>
            </a:r>
          </a:p>
          <a:p>
            <a:pPr marL="49213" indent="-49213">
              <a:defRPr/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213" indent="-49213" algn="ctr">
              <a:defRPr/>
            </a:pPr>
            <a:r>
              <a:rPr lang="en-US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sz="20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surge team offer daily home-, self-, hot spot, workplace, and weekend testing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of family, home, self-, and re-testing for those who test HIV-negative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for all pregnant women previously tested negative or status unknown</a:t>
            </a:r>
          </a:p>
          <a:p>
            <a:pPr marL="49213" indent="-49213">
              <a:buFont typeface="Arial" panose="020B0604020202020204" pitchFamily="34" charset="0"/>
              <a:buChar char="•"/>
              <a:tabLst>
                <a:tab pos="1030288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home visits to all pregnant women, routine family testing, self-testing, and EID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4148" y="1243303"/>
            <a:ext cx="3254854" cy="4878968"/>
          </a:xfrm>
          <a:prstGeom prst="rect">
            <a:avLst/>
          </a:prstGeom>
          <a:solidFill>
            <a:srgbClr val="105CAA"/>
          </a:solidFill>
          <a:ln>
            <a:solidFill>
              <a:srgbClr val="8F947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facility 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reminders calls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adherence counseling at every visit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card/file alert when due for viral load testing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Defaulter card created on same day as missed appointment, with immediate notification of community surge group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monitoring of viral load coverage 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patient education on community resources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sz="1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patient defaults, supportive home visit provided within 7 days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support groups/adherence clubs</a:t>
            </a:r>
          </a:p>
          <a:p>
            <a:pPr marL="49213" indent="-49213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home visits to all ART patients and pregnant women for adherence counseling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5722" y="132273"/>
            <a:ext cx="7886700" cy="51602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Technical Approach for I-Surge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28" y="850016"/>
            <a:ext cx="326767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1</a:t>
            </a:r>
            <a:r>
              <a:rPr lang="en-US" b="1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st</a:t>
            </a:r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4EB153-898B-4E1A-8000-0A6836CD19EB}"/>
              </a:ext>
            </a:extLst>
          </p:cNvPr>
          <p:cNvGrpSpPr/>
          <p:nvPr/>
        </p:nvGrpSpPr>
        <p:grpSpPr>
          <a:xfrm>
            <a:off x="4248980" y="852003"/>
            <a:ext cx="3268365" cy="5270268"/>
            <a:chOff x="4190924" y="852003"/>
            <a:chExt cx="3268365" cy="5270268"/>
          </a:xfrm>
        </p:grpSpPr>
        <p:sp>
          <p:nvSpPr>
            <p:cNvPr id="5" name="Rectangle 4"/>
            <p:cNvSpPr/>
            <p:nvPr/>
          </p:nvSpPr>
          <p:spPr>
            <a:xfrm>
              <a:off x="4204431" y="1239926"/>
              <a:ext cx="3254854" cy="4882345"/>
            </a:xfrm>
            <a:prstGeom prst="rect">
              <a:avLst/>
            </a:prstGeom>
            <a:solidFill>
              <a:srgbClr val="F3A821"/>
            </a:solidFill>
            <a:ln>
              <a:solidFill>
                <a:srgbClr val="FFCC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facility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Appointment reminder calls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Routine/ same-day Test &amp; Start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 day FU of missed appointments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Daily monitoring of ART initiations</a:t>
              </a:r>
              <a:endParaRPr lang="en-US" sz="14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 algn="ctr">
                <a:defRPr/>
              </a:pPr>
              <a:endParaRPr lang="en-US" sz="9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 algn="ctr">
                <a:defRPr/>
              </a:pPr>
              <a:endParaRPr lang="en-US" sz="9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 algn="ctr">
                <a:defRPr/>
              </a:pPr>
              <a:endParaRPr lang="en-US" sz="9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 algn="ctr">
                <a:defRPr/>
              </a:pPr>
              <a:endParaRPr lang="en-US" sz="9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 algn="ctr"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visit to all newly enrolled clients within 7 days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Community, workplace, and hotspot campaigns to discuss benefits of ART and (U=U)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Structured home visits to all pregnant women, with record of each visit that tracks status and treatment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0924" y="852003"/>
              <a:ext cx="3268365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C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2</a:t>
              </a:r>
              <a:r>
                <a:rPr lang="en-US" b="1" baseline="3000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nd</a:t>
              </a:r>
              <a:r>
                <a:rPr lang="en-US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90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07630" y="858066"/>
            <a:ext cx="32713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8F947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</a:t>
            </a:r>
            <a:r>
              <a:rPr lang="en-US" b="1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rd</a:t>
            </a:r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90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83" y="1221335"/>
            <a:ext cx="481626" cy="274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821" y="1299996"/>
            <a:ext cx="481626" cy="274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89" y="1280783"/>
            <a:ext cx="481626" cy="274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433" y="4271998"/>
            <a:ext cx="512108" cy="268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181" y="2867631"/>
            <a:ext cx="512108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537" y="3126973"/>
            <a:ext cx="51210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9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64" y="0"/>
            <a:ext cx="11064273" cy="100385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90 Technical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0416" y="1594588"/>
            <a:ext cx="5711869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Health Facility</a:t>
            </a:r>
          </a:p>
          <a:p>
            <a:r>
              <a:rPr lang="en-US" dirty="0"/>
              <a:t>Patient card completed on arrival (includes unique patient identifier, contact details, HIV risk assessment, HIV test offer and outcome, etc.)</a:t>
            </a:r>
          </a:p>
          <a:p>
            <a:r>
              <a:rPr lang="en-US" dirty="0"/>
              <a:t>Daily, provider-initiated testing and counseling rounds to all wards and out-patient departments</a:t>
            </a:r>
          </a:p>
          <a:p>
            <a:r>
              <a:rPr lang="en-US" dirty="0"/>
              <a:t>Family testing encouraged at every patient encounter</a:t>
            </a:r>
          </a:p>
          <a:p>
            <a:r>
              <a:rPr lang="en-US" dirty="0"/>
              <a:t>Daily monitoring of HIV testing coverage and index case testing (# eligible/# tested)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99" y="1591456"/>
            <a:ext cx="6004143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Community</a:t>
            </a:r>
          </a:p>
          <a:p>
            <a:r>
              <a:rPr lang="en-US" dirty="0"/>
              <a:t>Community surge team in place offering daily home-, self-, hot spot, workplace, and weekend testing</a:t>
            </a:r>
          </a:p>
          <a:p>
            <a:r>
              <a:rPr lang="en-US" dirty="0"/>
              <a:t>Promotion of family, home, self-, and re-testing for those who test HIV-negative through community campaigns and home visits</a:t>
            </a:r>
          </a:p>
          <a:p>
            <a:r>
              <a:rPr lang="en-US" dirty="0"/>
              <a:t>Testing encouraged for all pregnant women who previously tested negative or do not know status</a:t>
            </a:r>
          </a:p>
          <a:p>
            <a:r>
              <a:rPr lang="en-US" dirty="0">
                <a:solidFill>
                  <a:srgbClr val="FF0000"/>
                </a:solidFill>
              </a:rPr>
              <a:t>Structured home visits to all pregnant women, with record of each visit that tracks status (if patient agrees), routine family testing, self-testing, </a:t>
            </a:r>
            <a:r>
              <a:rPr lang="en-US" sz="2900" dirty="0">
                <a:solidFill>
                  <a:srgbClr val="FF0000"/>
                </a:solidFill>
              </a:rPr>
              <a:t>and early infant diagnosis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1" y="1151255"/>
            <a:ext cx="778296" cy="44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910" y="1171858"/>
            <a:ext cx="827554" cy="4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0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BAFC74-AC22-4B0A-822E-C5418654D2CE}"/>
              </a:ext>
            </a:extLst>
          </p:cNvPr>
          <p:cNvSpPr txBox="1">
            <a:spLocks/>
          </p:cNvSpPr>
          <p:nvPr/>
        </p:nvSpPr>
        <p:spPr>
          <a:xfrm>
            <a:off x="1177842" y="1325564"/>
            <a:ext cx="4038600" cy="355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Linkage of all HIV-infected patients tested at sites to prompt ART Initiation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Patient navigation/ physically escort patients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Revise and supervise patient flow between HTS and ART services</a:t>
            </a:r>
          </a:p>
          <a:p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Daily phone call with Community NGOs</a:t>
            </a:r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on patients tested positive in the community and their linkage to prompt ART initiation at the health facility (data exchange)</a:t>
            </a:r>
          </a:p>
          <a:p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95F1080-7166-476A-A74E-8F52FEF39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15" y="1601036"/>
            <a:ext cx="2664887" cy="3553184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D68F205C-B11D-4722-AC97-FA22C1CE2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83" y="2101517"/>
            <a:ext cx="3269732" cy="245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10F60-D777-4956-8F34-AF004911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58" y="284164"/>
            <a:ext cx="10691084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Specific linkage to treatment strategies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2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0"/>
            <a:ext cx="10691084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90 Technical Approach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7326" y="1535114"/>
            <a:ext cx="5558057" cy="639763"/>
          </a:xfrm>
        </p:spPr>
        <p:txBody>
          <a:bodyPr/>
          <a:lstStyle/>
          <a:p>
            <a:r>
              <a:rPr lang="en-US" dirty="0"/>
              <a:t>Health Facility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17326" y="2174875"/>
            <a:ext cx="5558057" cy="3951288"/>
          </a:xfrm>
        </p:spPr>
        <p:txBody>
          <a:bodyPr>
            <a:normAutofit/>
          </a:bodyPr>
          <a:lstStyle/>
          <a:p>
            <a:r>
              <a:rPr lang="en-US" sz="2200" dirty="0"/>
              <a:t>Appointment reminder calls</a:t>
            </a:r>
          </a:p>
          <a:p>
            <a:r>
              <a:rPr lang="en-US" sz="2200" dirty="0"/>
              <a:t>Routine, same-day Test and Start </a:t>
            </a:r>
          </a:p>
          <a:p>
            <a:r>
              <a:rPr lang="en-US" sz="2200" dirty="0"/>
              <a:t>If appointment missed, same-day follow-up call made, community surge team notified via WhatsApp group, and patient defaulter card created</a:t>
            </a:r>
          </a:p>
          <a:p>
            <a:r>
              <a:rPr lang="en-US" sz="2200" dirty="0"/>
              <a:t>Daily monitoring of number of patients initiated on ART (# initiated/# eligible)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822164" cy="395128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Home visit to all newly enrolled clients within 7 days of initiation </a:t>
            </a:r>
          </a:p>
          <a:p>
            <a:r>
              <a:rPr lang="en-US" sz="2200" dirty="0"/>
              <a:t>Community, workplace, and hotspot campaigns at varying hours and days to discuss benefits of ART and that undetectable equals </a:t>
            </a:r>
            <a:r>
              <a:rPr lang="en-US" sz="2200" dirty="0" err="1"/>
              <a:t>untransmittable</a:t>
            </a:r>
            <a:r>
              <a:rPr lang="en-US" sz="2200" dirty="0"/>
              <a:t> (U=U)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Structured home visits to all pregnant women, with record of each visit that tracks status (if patient agrees) and treatment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59" y="1350451"/>
            <a:ext cx="778296" cy="44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267" y="1350451"/>
            <a:ext cx="894067" cy="4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52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6730</TotalTime>
  <Words>1468</Words>
  <Application>Microsoft Macintosh PowerPoint</Application>
  <PresentationFormat>Widescreen</PresentationFormat>
  <Paragraphs>194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Garamond</vt:lpstr>
      <vt:lpstr>Raleway</vt:lpstr>
      <vt:lpstr>Times New Roman</vt:lpstr>
      <vt:lpstr>AIDS 2016_Template</vt:lpstr>
      <vt:lpstr>PowerPoint Presentation</vt:lpstr>
      <vt:lpstr>System redesign to improve linkage and ART initiation rates in Angola – “I-Surge”</vt:lpstr>
      <vt:lpstr>Angola progress towards 95-95-95 </vt:lpstr>
      <vt:lpstr>I-Surge Transforming Site Support</vt:lpstr>
      <vt:lpstr>I-Surge Pull and Push</vt:lpstr>
      <vt:lpstr>Technical Approach for I-Surge</vt:lpstr>
      <vt:lpstr>1st 90 Technical Approach</vt:lpstr>
      <vt:lpstr>Specific linkage to treatment strategies </vt:lpstr>
      <vt:lpstr>2nd 90 Technical Approach</vt:lpstr>
      <vt:lpstr>3rd 90 Technical Approach</vt:lpstr>
      <vt:lpstr>I-SURGE Angola results</vt:lpstr>
      <vt:lpstr>I-SURGE: Angola results</vt:lpstr>
      <vt:lpstr>I-SURGE Results in DRC</vt:lpstr>
      <vt:lpstr>I-SURGE Linkage results in DRC</vt:lpstr>
      <vt:lpstr>Conclusions</vt:lpstr>
      <vt:lpstr>Acknowledgements 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91</cp:revision>
  <cp:lastPrinted>2017-01-16T15:31:13Z</cp:lastPrinted>
  <dcterms:created xsi:type="dcterms:W3CDTF">2017-01-13T09:09:35Z</dcterms:created>
  <dcterms:modified xsi:type="dcterms:W3CDTF">2019-07-18T16:02:03Z</dcterms:modified>
</cp:coreProperties>
</file>